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3"/>
  </p:notesMasterIdLst>
  <p:sldIdLst>
    <p:sldId id="256" r:id="rId2"/>
    <p:sldId id="309" r:id="rId3"/>
    <p:sldId id="308" r:id="rId4"/>
    <p:sldId id="342" r:id="rId5"/>
    <p:sldId id="343" r:id="rId6"/>
    <p:sldId id="344" r:id="rId7"/>
    <p:sldId id="345" r:id="rId8"/>
    <p:sldId id="346" r:id="rId9"/>
    <p:sldId id="347" r:id="rId10"/>
    <p:sldId id="349" r:id="rId11"/>
    <p:sldId id="352" r:id="rId12"/>
  </p:sldIdLst>
  <p:sldSz cx="12192000" cy="6858000"/>
  <p:notesSz cx="6858000" cy="9947275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 Black" panose="020B0604020202020204" charset="-52"/>
      <p:bold r:id="rId20"/>
      <p:boldItalic r:id="rId21"/>
    </p:embeddedFont>
    <p:embeddedFont>
      <p:font typeface="Montserrat" panose="020B0604020202020204" charset="-52"/>
      <p:regular r:id="rId22"/>
      <p:bold r:id="rId23"/>
      <p:italic r:id="rId24"/>
      <p:boldItalic r:id="rId25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Клишевич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A50021"/>
    <a:srgbClr val="800000"/>
    <a:srgbClr val="00497E"/>
    <a:srgbClr val="3C1A56"/>
    <a:srgbClr val="5F2987"/>
    <a:srgbClr val="FF33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2DE05F4-11DC-42B6-A0EB-6A477D76B8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585F64-6713-4D0C-9DBC-7B9766A85A7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E24C183-1407-4155-9B4C-83660E57540C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7DF12D49-878F-4C81-BE54-4B1CEDEE37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2" tIns="46241" rIns="92482" bIns="46241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4E47E8F6-320D-4845-B9B4-22B07DB59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2482" tIns="46241" rIns="92482" bIns="46241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4CE3D8-E481-4EE6-A94C-41099387A2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E57EC2-B272-4451-B38C-8FC8A32DC1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wrap="square" lIns="92482" tIns="46241" rIns="92482" bIns="46241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022B3E-FE78-493C-9527-60068647565B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1B709-8272-4EBF-B011-409E76AA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10ED-2ED6-44F0-8410-6BF478BCED3A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3320B-C735-400C-A6E8-2DB8A665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66F7D-887C-442C-A6FF-91728B6B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A643D-99DA-4B07-8E78-D8FB23B6F011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56806098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3C48D-9B5B-4B9D-B600-4E9E5BB3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5E2EE-7C96-4BF8-BF41-DB4C64E60E77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E98DA-85DA-48DE-AE70-7B711BDC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453E5-14D9-44A8-967B-01C7BC8F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14851-28E3-4A52-A7E4-5DECC99772F2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370519960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20720-C594-4FDA-A7B1-0B01C0BE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19F52-5016-49E8-8844-A11425190A20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B46CA-864C-4626-941E-B01062FA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38495-4C27-4A32-9D9E-CB3949B6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30736-BB96-45C7-ACF7-00B289DDDC77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421899355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C9466-6794-4B10-9695-160702881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EC8C-9ED8-4B90-9727-4787D346A265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49265-598F-4993-92F2-E7CA9EFBB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08007-1197-44C1-99A1-3A16EEC1D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D58B2-85C3-44B3-B3B1-BF22DF0B65C5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388180143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821DB-EA69-46BB-9D58-787DB35A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7675E-4899-48BB-985F-AD7D90FB6DF9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208F3-BF3A-4723-9D61-DEE58648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545AF-26B3-4F01-AC99-726DAD80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D3D42-7700-454D-A2E5-62E0E10344C5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299439285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A992FBE-F5C6-457B-A2A9-214BA175D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EADD7-465A-4E72-A14B-E227D5B7833C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6FB0B0-ED47-4F7C-950F-55C28D114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FDEBA7-1558-4C00-9D06-984DBCCD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C3D52-FF4E-4295-8DF5-3F74B9A3202B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62326112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17FA7C-1393-4FCE-85D6-B26596148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5CEF4-7F5D-4FDC-B4FB-947E9C771A46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7A2A82-A763-4F83-9FA8-349D9F0E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ECD366-4D8C-4540-BC5C-88F6CB49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7CB73-5CB5-4BF4-B2D4-A25BBA752BB7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389743548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8C95835-8888-4E7A-BFCE-A851842CA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188D6-E20B-4BF9-B36C-0E315CA63B62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252CDFA-C663-49FF-AF31-74A93344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0B3FFC-65B0-4177-90C7-51B70F16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84DB2-6848-4254-B9D6-BC780492C260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70384655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5479952-98C9-4160-8CD9-3ACA730F4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D7ACC-18CD-42FA-9BD3-FF460F7390F4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067851-D583-475E-A22E-DBEE82D75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9EAFF3-B1BC-4F8D-9C9D-DE53584D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ADCB0-2B62-4B13-A086-89EE9F271A38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26850038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D4843B-D7FE-4049-9074-7936389B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62E3E-E5F1-4DDA-82FC-6FA70B3624EB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B79397-F239-420F-A45D-B9DBF813C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DCEBBE-FF3E-462D-84C6-BDE810A3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DA9B6-6679-47B7-B408-DCC0695EE0F1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67629033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6199A1-5EA5-4034-81F1-C88DFE9D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A5531-3DB8-44C4-8CC5-66C298678912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B853CE-7269-4333-A474-14D152C8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67B3A1-2916-4C59-A233-5BDE254A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66B0-0524-4A6B-B8CC-68E388BB0E2F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183702673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4A40306-37D1-47BE-8A8B-BCC7F00D57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BY"/>
              <a:t>Образец заголовка</a:t>
            </a:r>
            <a:endParaRPr lang="en-US" altLang="ru-BY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CF883F8-702C-4120-A42B-3413686BE5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BY"/>
              <a:t>Образец текста</a:t>
            </a:r>
          </a:p>
          <a:p>
            <a:pPr lvl="1"/>
            <a:r>
              <a:rPr lang="ru-RU" altLang="ru-BY"/>
              <a:t>Второй уровень</a:t>
            </a:r>
          </a:p>
          <a:p>
            <a:pPr lvl="2"/>
            <a:r>
              <a:rPr lang="ru-RU" altLang="ru-BY"/>
              <a:t>Третий уровень</a:t>
            </a:r>
          </a:p>
          <a:p>
            <a:pPr lvl="3"/>
            <a:r>
              <a:rPr lang="ru-RU" altLang="ru-BY"/>
              <a:t>Четвертый уровень</a:t>
            </a:r>
          </a:p>
          <a:p>
            <a:pPr lvl="4"/>
            <a:r>
              <a:rPr lang="ru-RU" altLang="ru-BY"/>
              <a:t>Пятый уровень</a:t>
            </a:r>
            <a:endParaRPr lang="en-US" altLang="ru-B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5D7B2-47DE-40AA-AD02-CA7324D75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5319FE-ADEA-4EF2-BC14-C7417F31E9F5}" type="datetimeFigureOut">
              <a:rPr lang="ru-RU"/>
              <a:pPr>
                <a:defRPr/>
              </a:pPr>
              <a:t>14.01.2025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EF902-80AC-4981-A138-EA0B3ACD9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D9F7F-C4A0-4EE3-A882-DE1ADBED2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943935-1D46-4708-9266-F7AE01C98D7B}" type="slidenum">
              <a:rPr lang="ru-RU" altLang="ru-BY"/>
              <a:pPr>
                <a:defRPr/>
              </a:pPr>
              <a:t>‹#›</a:t>
            </a:fld>
            <a:endParaRPr lang="ru-RU" altLang="ru-B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5643589"/>
            <a:ext cx="12206849" cy="1260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-6175" y="1921746"/>
            <a:ext cx="12206849" cy="1260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14849" y="1849953"/>
            <a:ext cx="12206849" cy="34561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1" name="Прямоугольник 12">
            <a:extLst>
              <a:ext uri="{FF2B5EF4-FFF2-40B4-BE49-F238E27FC236}">
                <a16:creationId xmlns:a16="http://schemas.microsoft.com/office/drawing/2014/main" id="{6384D0B8-89F1-4EE8-87F8-9AD9519F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6271" y="3913073"/>
            <a:ext cx="6178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22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22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TextBox 10">
            <a:extLst>
              <a:ext uri="{FF2B5EF4-FFF2-40B4-BE49-F238E27FC236}">
                <a16:creationId xmlns:a16="http://schemas.microsoft.com/office/drawing/2014/main" id="{3CF6A6EB-C799-4D54-8B2C-F9579BEBC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739" y="1185545"/>
            <a:ext cx="969012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4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ОБ ИЗМЕНЕНИИ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КОДЕКСОВ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ПО ВОПРОСАМ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ОБРАЗОВАНИЯ</a:t>
            </a:r>
          </a:p>
        </p:txBody>
      </p:sp>
      <p:pic>
        <p:nvPicPr>
          <p:cNvPr id="1026" name="Picture 2" descr="Кодекс об образовании Республики Беларусь - купить книгу Кодекс об  образовании Республики Беларусь в Минске — Издательство Национальный центр  правовой информации на OZ.by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34" b="97382" l="4550" r="95800">
                        <a14:foregroundMark x1="30400" y1="32640" x2="30400" y2="32640"/>
                        <a14:foregroundMark x1="26350" y1="23350" x2="50200" y2="59828"/>
                        <a14:foregroundMark x1="21500" y1="22382" x2="66600" y2="13486"/>
                        <a14:foregroundMark x1="80050" y1="49605" x2="80050" y2="49605"/>
                        <a14:foregroundMark x1="95800" y1="95086" x2="95800" y2="94978"/>
                        <a14:foregroundMark x1="71000" y1="5057" x2="71000" y2="5057"/>
                        <a14:foregroundMark x1="12100" y1="7712" x2="85250" y2="3874"/>
                        <a14:foregroundMark x1="85250" y1="6994" x2="13450" y2="7461"/>
                        <a14:foregroundMark x1="62750" y1="6994" x2="62750" y2="6994"/>
                        <a14:foregroundMark x1="53850" y1="6133" x2="80200" y2="10007"/>
                        <a14:foregroundMark x1="80900" y1="8321" x2="80900" y2="4340"/>
                        <a14:foregroundMark x1="77500" y1="3981" x2="66800" y2="6133"/>
                        <a14:foregroundMark x1="61400" y1="5416" x2="65300" y2="11801"/>
                        <a14:foregroundMark x1="5050" y1="93042" x2="7400" y2="97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00" y="195323"/>
            <a:ext cx="3201225" cy="446251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5642119" y="6392679"/>
            <a:ext cx="907763" cy="45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146" y="355375"/>
            <a:ext cx="12209145" cy="504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800189" y="2130116"/>
            <a:ext cx="11161825" cy="86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закрепление требования к учащимся </a:t>
            </a: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школ придерживаться </a:t>
            </a:r>
            <a:r>
              <a:rPr lang="ru-RU" sz="20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делового стиля в одежде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63005" y="438483"/>
            <a:ext cx="526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/>
                <a:latin typeface="Montserrat Black" panose="00000A00000000000000" pitchFamily="2" charset="-52"/>
              </a:rPr>
              <a:t>10</a:t>
            </a:r>
            <a:endParaRPr lang="ru-RU" sz="16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874886"/>
            <a:ext cx="12209147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26065" y="2888467"/>
            <a:ext cx="12261273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38665" y="1808727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398577" y="2814344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671166" y="3065450"/>
            <a:ext cx="11161825" cy="125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наделение местных органов власти </a:t>
            </a:r>
            <a:r>
              <a:rPr lang="ru-RU" sz="20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полномочиями на организацию бесплатной перевозки обучающихся к местам проведения образовательных, спортивных,  культурных и иных мероприятий</a:t>
            </a:r>
            <a:r>
              <a:rPr lang="ru-RU" sz="20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(в настоящее время предусмотрен подвоз только в сельских населенных пунктах к учреждениям дошкольного и общего среднего  образования</a:t>
            </a:r>
            <a:r>
              <a:rPr lang="ru-RU" sz="2000" b="1" dirty="0" smtClean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)</a:t>
            </a: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000" b="1" dirty="0">
              <a:solidFill>
                <a:srgbClr val="002060"/>
              </a:solidFill>
              <a:latin typeface="Montserrat" panose="00000500000000000000" pitchFamily="2" charset="-52"/>
              <a:cs typeface="Times New Roman" pitchFamily="18" charset="0"/>
            </a:endParaRP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предусмотрено включение в число педагогических работников </a:t>
            </a:r>
            <a:r>
              <a:rPr lang="ru-RU" sz="20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приемных родителей и родителей-воспитателей</a:t>
            </a:r>
            <a:endParaRPr lang="ru-RU" sz="2000" b="1" i="1" u="sng" dirty="0">
              <a:solidFill>
                <a:srgbClr val="A50021"/>
              </a:solidFill>
              <a:latin typeface="Montserrat" panose="00000500000000000000" pitchFamily="2" charset="-52"/>
              <a:cs typeface="Times New Roman" pitchFamily="18" charset="0"/>
            </a:endParaRP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000" b="1" dirty="0">
              <a:solidFill>
                <a:srgbClr val="002060"/>
              </a:solidFill>
              <a:latin typeface="Montserrat" panose="00000500000000000000" pitchFamily="2" charset="-52"/>
              <a:cs typeface="Times New Roman" pitchFamily="18" charset="0"/>
            </a:endParaRP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400" b="1" dirty="0">
              <a:solidFill>
                <a:srgbClr val="A50021"/>
              </a:solidFill>
              <a:latin typeface="Montserrat" panose="00000500000000000000" pitchFamily="2" charset="-52"/>
              <a:cs typeface="Times New Roman" pitchFamily="18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376154" y="907025"/>
            <a:ext cx="11456837" cy="62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ОСНОВНЫЕ НОВАЦИИ ЗАКОНА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26066" y="4768067"/>
            <a:ext cx="12261273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65" y="4673571"/>
            <a:ext cx="195089" cy="1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9737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146" y="355375"/>
            <a:ext cx="12209145" cy="504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800189" y="2131268"/>
            <a:ext cx="11032801" cy="15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предусмотрено осуществление подготовки водителей</a:t>
            </a:r>
            <a:r>
              <a:rPr lang="ru-RU" sz="24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механических транспортных средств, самоходных машин в школах, расположенных </a:t>
            </a:r>
            <a:r>
              <a:rPr lang="ru-RU" b="1" dirty="0"/>
              <a:t> </a:t>
            </a: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в поселках городского типа, сельских населенных пунктах</a:t>
            </a: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400" b="1" dirty="0">
              <a:solidFill>
                <a:srgbClr val="002060"/>
              </a:solidFill>
              <a:latin typeface="Montserrat" panose="00000500000000000000" pitchFamily="2" charset="-52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69197" y="438483"/>
            <a:ext cx="420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/>
                <a:latin typeface="Montserrat Black" panose="00000A00000000000000" pitchFamily="2" charset="-52"/>
              </a:rPr>
              <a:t>11</a:t>
            </a:r>
            <a:endParaRPr lang="ru-RU" sz="16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967562"/>
            <a:ext cx="12209147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11132" y="3806576"/>
            <a:ext cx="12261273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38665" y="1915151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438664" y="3745852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800189" y="3982373"/>
            <a:ext cx="11161825" cy="125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включены нормы, направленные на совершенствование системы бизнес-образования</a:t>
            </a:r>
            <a:r>
              <a:rPr lang="ru-RU" sz="24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. </a:t>
            </a:r>
            <a:r>
              <a:rPr lang="ru-RU" sz="2400" b="1" dirty="0">
                <a:solidFill>
                  <a:srgbClr val="002060"/>
                </a:solidFill>
                <a:latin typeface="Montserrat Black" panose="020B0604020202020204" charset="-52"/>
                <a:cs typeface="Times New Roman" pitchFamily="18" charset="0"/>
              </a:rPr>
              <a:t>Министерство экономики по согласованию с Министерством образования сможет </a:t>
            </a:r>
            <a:r>
              <a:rPr lang="ru-RU" sz="2400" b="1" dirty="0">
                <a:solidFill>
                  <a:srgbClr val="C00000"/>
                </a:solidFill>
                <a:latin typeface="Montserrat Black" panose="020B0604020202020204" charset="-52"/>
                <a:cs typeface="Times New Roman" pitchFamily="18" charset="0"/>
              </a:rPr>
              <a:t>предоставлять статус бизнес-школ учреждениям </a:t>
            </a:r>
            <a:r>
              <a:rPr lang="ru-RU" sz="2400" b="1" dirty="0" smtClean="0">
                <a:solidFill>
                  <a:srgbClr val="C00000"/>
                </a:solidFill>
                <a:latin typeface="Montserrat Black" panose="020B0604020202020204" charset="-52"/>
                <a:cs typeface="Times New Roman" pitchFamily="18" charset="0"/>
              </a:rPr>
              <a:t>образования, определенным законом </a:t>
            </a:r>
            <a:r>
              <a:rPr lang="ru-RU" sz="2400" b="1" i="1" u="sng" dirty="0" smtClean="0">
                <a:solidFill>
                  <a:srgbClr val="002060"/>
                </a:solidFill>
                <a:latin typeface="Montserrat Black" panose="020B0604020202020204" charset="-52"/>
                <a:cs typeface="Times New Roman" pitchFamily="18" charset="0"/>
              </a:rPr>
              <a:t>(</a:t>
            </a:r>
            <a:r>
              <a:rPr lang="ru-RU" sz="2400" b="1" i="1" u="sng" dirty="0">
                <a:solidFill>
                  <a:srgbClr val="002060"/>
                </a:solidFill>
                <a:latin typeface="Montserrat Black" panose="020B0604020202020204" charset="-52"/>
                <a:cs typeface="Times New Roman" pitchFamily="18" charset="0"/>
              </a:rPr>
              <a:t>ранее такой статус могли получать только иные организации)</a:t>
            </a:r>
            <a:endParaRPr lang="ru-RU" sz="2400" b="1" dirty="0">
              <a:solidFill>
                <a:srgbClr val="002060"/>
              </a:solidFill>
              <a:latin typeface="Montserrat Black" panose="020B0604020202020204" charset="-52"/>
              <a:cs typeface="Times New Roman" pitchFamily="18" charset="0"/>
            </a:endParaRP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400" b="1" i="1" u="sng" dirty="0">
              <a:solidFill>
                <a:srgbClr val="002060"/>
              </a:solidFill>
              <a:latin typeface="Montserrat" panose="00000500000000000000" pitchFamily="2" charset="-52"/>
              <a:cs typeface="Times New Roman" pitchFamily="18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367582" y="1121057"/>
            <a:ext cx="11456837" cy="69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ОСНОВНЫЕ НОВАЦИИ ЗАКОНА</a:t>
            </a:r>
          </a:p>
        </p:txBody>
      </p:sp>
    </p:spTree>
    <p:extLst>
      <p:ext uri="{BB962C8B-B14F-4D97-AF65-F5344CB8AC3E}">
        <p14:creationId xmlns:p14="http://schemas.microsoft.com/office/powerpoint/2010/main" val="50707748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553E2441-C87F-4F0A-A0FE-195C5E4FB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65475" y="117475"/>
            <a:ext cx="6873875" cy="10318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altLang="ru-RU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РЕСПУБЛИКИ БЕЛАРУСЬ ОБ ОБРАЗОВАНИИ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651531" y="3095368"/>
            <a:ext cx="10888938" cy="55606"/>
          </a:xfrm>
          <a:prstGeom prst="roundRect">
            <a:avLst>
              <a:gd name="adj" fmla="val 3542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324" y="3629854"/>
            <a:ext cx="10510876" cy="797360"/>
          </a:xfrm>
        </p:spPr>
        <p:txBody>
          <a:bodyPr rtlCol="0">
            <a:no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ПРИОРИТЕТ ОБЩЕЧЕЛОВЕЧЕСКИХ ЦЕННОСТЕЙ, </a:t>
            </a:r>
            <a:b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ПРАВ ЧЕЛОВЕКА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367582" y="1270334"/>
            <a:ext cx="11456837" cy="69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ГЛАВНЫЕ ПРИНЦИПЫ ГОСУДАРСТВЕННОЙ ПОЛИТИКИ </a:t>
            </a:r>
          </a:p>
          <a:p>
            <a:pPr mar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В СФЕРЕ ОБРАЗОВАНИЯ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896324" y="2538102"/>
            <a:ext cx="5925720" cy="45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ГОСУДАРСТВЕННАЯ ПОДДЕРЖКА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859470" y="5171124"/>
            <a:ext cx="10971365" cy="118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СПРАВЕДЛИВОСТЬ И РАВНЫЙ ДОСТУП К КАЧЕСТВЕННОМУ</a:t>
            </a:r>
            <a:b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ОБРАЗОВАНИЮ КАЖДОМУ НЕЗАВИСИМО ОТ СОЦИАЛЬНОГО СТАТУСА И МЕСТА ПРОЖИВАНИЯ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65391" y="438483"/>
            <a:ext cx="32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Montserrat Black" panose="00000A00000000000000" pitchFamily="2" charset="-52"/>
              </a:rPr>
              <a:t>3</a:t>
            </a:r>
            <a:endParaRPr lang="ru-RU" sz="16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51531" y="4552972"/>
            <a:ext cx="10888938" cy="55606"/>
          </a:xfrm>
          <a:prstGeom prst="roundRect">
            <a:avLst>
              <a:gd name="adj" fmla="val 3542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51531" y="6427583"/>
            <a:ext cx="10888938" cy="55606"/>
          </a:xfrm>
          <a:prstGeom prst="roundRect">
            <a:avLst>
              <a:gd name="adj" fmla="val 3542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00" y="2598423"/>
            <a:ext cx="344284" cy="34428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89" y="3994698"/>
            <a:ext cx="344284" cy="34428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89" y="5912163"/>
            <a:ext cx="344284" cy="34428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123" y="4284761"/>
            <a:ext cx="10510876" cy="797360"/>
          </a:xfrm>
        </p:spPr>
        <p:txBody>
          <a:bodyPr rtlCol="0">
            <a:no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ПРИВЕДЕНИЕ ОТДЕЛЬНЫХ ПОЛОЖЕНИЙ В СООТВЕТСТВИЕ</a:t>
            </a:r>
            <a:r>
              <a:rPr lang="en-US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С ЗАКОНОДАТЕЛЬСТВОМ РЕСПУБЛИКИ БЕЛАРУСЬ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7146" y="355375"/>
            <a:ext cx="12209145" cy="504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367582" y="1964314"/>
            <a:ext cx="11456837" cy="69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ИЗМЕНЕНИЯ НАПРАВЛЕНЫ НА: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1107123" y="2773665"/>
            <a:ext cx="10658268" cy="45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СОВЕРШЕНСТВОВАНИЕ НОРМ КОДЕКСА С УЧЕТОМ ПРАКТИКИ ЕГО ПРИМЕНЕНИЯ В СОВРЕМЕННЫХ УСЛОВИЯХ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65391" y="438483"/>
            <a:ext cx="32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Montserrat Black" panose="00000A00000000000000" pitchFamily="2" charset="-52"/>
              </a:rPr>
              <a:t>4</a:t>
            </a:r>
            <a:endParaRPr lang="ru-RU" sz="16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44941" y="3564922"/>
            <a:ext cx="10888938" cy="55606"/>
          </a:xfrm>
          <a:prstGeom prst="roundRect">
            <a:avLst>
              <a:gd name="adj" fmla="val 3542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10" y="3067977"/>
            <a:ext cx="344284" cy="344284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744941" y="5170399"/>
            <a:ext cx="10888938" cy="55606"/>
          </a:xfrm>
          <a:prstGeom prst="roundRect">
            <a:avLst>
              <a:gd name="adj" fmla="val 3542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10" y="4673454"/>
            <a:ext cx="344284" cy="3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82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146" y="355375"/>
            <a:ext cx="12209145" cy="504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800190" y="1985877"/>
            <a:ext cx="10965201" cy="214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e-BY" sz="2400" b="1" dirty="0">
                <a:solidFill>
                  <a:srgbClr val="C00000"/>
                </a:solidFill>
                <a:latin typeface="Montserrat Black" panose="020B0604020202020204" charset="-52"/>
              </a:rPr>
              <a:t>законные </a:t>
            </a:r>
            <a:r>
              <a:rPr lang="ru-RU" sz="2400" b="1" dirty="0">
                <a:solidFill>
                  <a:srgbClr val="C00000"/>
                </a:solidFill>
                <a:latin typeface="Montserrat Black" panose="020B0604020202020204" charset="-52"/>
              </a:rPr>
              <a:t>представители должны </a:t>
            </a:r>
            <a:r>
              <a:rPr lang="ru-RU" sz="2400" b="1" dirty="0">
                <a:latin typeface="Montserrat Black" panose="020B0604020202020204" charset="-52"/>
              </a:rPr>
              <a:t>обеспечивать условия для получения образования и развития обучающихся, в том числе для </a:t>
            </a:r>
            <a:r>
              <a:rPr lang="ru-RU" sz="2400" b="1" dirty="0">
                <a:solidFill>
                  <a:srgbClr val="C00000"/>
                </a:solidFill>
                <a:latin typeface="Montserrat Black" panose="020B0604020202020204" charset="-52"/>
              </a:rPr>
              <a:t>получения общего среднего образования </a:t>
            </a:r>
            <a:r>
              <a:rPr lang="ru-RU" sz="2400" b="1" dirty="0">
                <a:latin typeface="Montserrat Black" panose="020B0604020202020204" charset="-52"/>
              </a:rPr>
              <a:t>их </a:t>
            </a:r>
            <a:r>
              <a:rPr lang="ru-RU" sz="2400" b="1" dirty="0">
                <a:solidFill>
                  <a:srgbClr val="C00000"/>
                </a:solidFill>
                <a:latin typeface="Montserrat Black" panose="020B0604020202020204" charset="-52"/>
              </a:rPr>
              <a:t>несовершеннолетними детьми, проживающими в Республике Беларусь, в учреждениях образования Республики </a:t>
            </a:r>
            <a:r>
              <a:rPr lang="ru-RU" sz="2400" b="1" dirty="0">
                <a:solidFill>
                  <a:srgbClr val="A50021"/>
                </a:solidFill>
                <a:latin typeface="Montserrat Black" panose="020B0604020202020204" charset="-52"/>
              </a:rPr>
              <a:t>Беларусь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65391" y="438483"/>
            <a:ext cx="32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/>
                <a:latin typeface="Montserrat Black" panose="00000A00000000000000" pitchFamily="2" charset="-52"/>
              </a:rPr>
              <a:t>5</a:t>
            </a:r>
            <a:endParaRPr lang="ru-RU" sz="16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800190" y="4370969"/>
            <a:ext cx="10925126" cy="16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предоставление Правительству полномочий </a:t>
            </a: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на  определение </a:t>
            </a:r>
            <a:r>
              <a:rPr lang="ru-RU" sz="24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случаев  перераспределения </a:t>
            </a:r>
            <a:r>
              <a:rPr lang="ru-RU" sz="2400" b="1" dirty="0" smtClean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и перенаправления на </a:t>
            </a:r>
            <a:r>
              <a:rPr lang="ru-RU" sz="24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работу  молодых </a:t>
            </a:r>
            <a:r>
              <a:rPr lang="ru-RU" sz="2400" b="1" dirty="0" smtClean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специалистов</a:t>
            </a:r>
            <a:r>
              <a:rPr lang="ru-RU" sz="2400" b="1" dirty="0" smtClean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(например, их перенаправление на службу в МВД</a:t>
            </a:r>
            <a:r>
              <a:rPr lang="ru-RU" sz="2400" i="1" smtClean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, МЧС и иное)</a:t>
            </a:r>
            <a:endParaRPr lang="ru-RU" sz="2400" i="1" dirty="0">
              <a:solidFill>
                <a:srgbClr val="002060"/>
              </a:solidFill>
              <a:latin typeface="Montserrat" panose="00000500000000000000" pitchFamily="2" charset="-52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035829"/>
            <a:ext cx="12209147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1388" y="4128078"/>
            <a:ext cx="12261273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38665" y="1925152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438664" y="4067354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242558" y="979279"/>
            <a:ext cx="11482758" cy="72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dirty="0" smtClean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ОСНОВНЫЕ </a:t>
            </a:r>
            <a:r>
              <a:rPr lang="ru-RU" sz="20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НОВАЦИИ ЗАКОНА РЕСПУБЛИКИ БЕЛАРУСЬ от 5 декабря 2024 г. №46-З «ОБ ИЗМЕНЕНИИ КОДЕКСОВ ПО ВОПРОСАМ ОБРАЗОВАНИЯ»  </a:t>
            </a:r>
          </a:p>
        </p:txBody>
      </p:sp>
    </p:spTree>
    <p:extLst>
      <p:ext uri="{BB962C8B-B14F-4D97-AF65-F5344CB8AC3E}">
        <p14:creationId xmlns:p14="http://schemas.microsoft.com/office/powerpoint/2010/main" val="404393014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146" y="355375"/>
            <a:ext cx="12209145" cy="504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800189" y="2111362"/>
            <a:ext cx="11178451" cy="137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предоставление гарантии </a:t>
            </a:r>
            <a:r>
              <a:rPr lang="ru-RU" sz="2400" b="1" dirty="0" smtClean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лицам, </a:t>
            </a: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уволенным с работы в связи с призывом на военную службу, но не направленным для ее прохождения</a:t>
            </a:r>
            <a:r>
              <a:rPr lang="en-US" sz="2400" b="1" dirty="0" smtClean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,</a:t>
            </a:r>
            <a:r>
              <a:rPr lang="ru-RU" sz="2400" b="1" dirty="0" smtClean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на </a:t>
            </a:r>
            <a:r>
              <a:rPr lang="ru-RU" sz="24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занятие прежней </a:t>
            </a:r>
            <a:r>
              <a:rPr lang="ru-RU" sz="2400" b="1" dirty="0" smtClean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должности (профессии) в течение 10 дней со дня получения уведомления комиссариата   </a:t>
            </a:r>
            <a:endParaRPr lang="ru-RU" sz="2400" b="1" dirty="0">
              <a:solidFill>
                <a:srgbClr val="A50021"/>
              </a:solidFill>
              <a:latin typeface="Montserrat" panose="00000500000000000000" pitchFamily="2" charset="-52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65391" y="438483"/>
            <a:ext cx="32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/>
                <a:latin typeface="Montserrat Black" panose="00000A00000000000000" pitchFamily="2" charset="-52"/>
              </a:rPr>
              <a:t>6</a:t>
            </a:r>
            <a:endParaRPr lang="ru-RU" sz="16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800190" y="4241225"/>
            <a:ext cx="11178450" cy="16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введение обязанности </a:t>
            </a:r>
            <a:r>
              <a:rPr lang="ru-RU" sz="24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организации — заказчика кадров — возмещать средства</a:t>
            </a:r>
            <a:r>
              <a:rPr lang="ru-RU" sz="24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, </a:t>
            </a: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затраченные государством на подготовку специалиста, в случае необоснованного расторжения или невыполнения условий договора о целевой подготовке </a:t>
            </a:r>
            <a:r>
              <a:rPr lang="ru-RU" sz="2400" b="1" i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(</a:t>
            </a:r>
            <a:r>
              <a:rPr lang="ru-RU" sz="2400" b="1" i="1" u="sng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в целях усиления ответственности заказчиков целевой подготовки</a:t>
            </a:r>
            <a:r>
              <a:rPr lang="ru-RU" sz="2400" b="1" i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)</a:t>
            </a:r>
            <a:endParaRPr lang="ru-RU" sz="2400" i="1" dirty="0">
              <a:solidFill>
                <a:srgbClr val="002060"/>
              </a:solidFill>
              <a:latin typeface="Montserrat" panose="00000500000000000000" pitchFamily="2" charset="-52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856132"/>
            <a:ext cx="12209147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1388" y="3998334"/>
            <a:ext cx="12261273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38665" y="1795408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438664" y="3937610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438664" y="1012647"/>
            <a:ext cx="11456837" cy="69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ОСНОВНЫЕ НОВАЦИИ ЗАКОНА</a:t>
            </a:r>
          </a:p>
        </p:txBody>
      </p:sp>
    </p:spTree>
    <p:extLst>
      <p:ext uri="{BB962C8B-B14F-4D97-AF65-F5344CB8AC3E}">
        <p14:creationId xmlns:p14="http://schemas.microsoft.com/office/powerpoint/2010/main" val="306793543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146" y="355375"/>
            <a:ext cx="12209145" cy="504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1071293" y="2124884"/>
            <a:ext cx="10654748" cy="205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освобождение выпускников из числа детей-сирот и детей, оставшихся без попечения родителей, </a:t>
            </a:r>
            <a:r>
              <a:rPr lang="ru-RU" sz="18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от возмещения затраченных государством средств</a:t>
            </a:r>
            <a:r>
              <a:rPr lang="ru-RU" sz="18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при невозможности предоставления им при </a:t>
            </a:r>
            <a:r>
              <a:rPr lang="ru-RU" sz="1800" b="1" dirty="0" smtClean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перераспределении (перенаправлении) нового </a:t>
            </a:r>
            <a:r>
              <a:rPr lang="ru-RU" sz="18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места работы </a:t>
            </a:r>
            <a:r>
              <a:rPr lang="ru-RU" sz="1800" b="1" dirty="0" smtClean="0">
                <a:solidFill>
                  <a:srgbClr val="002060"/>
                </a:solidFill>
                <a:latin typeface="Montserrat Black" panose="020B0604020202020204" charset="-52"/>
              </a:rPr>
              <a:t>по </a:t>
            </a:r>
            <a:r>
              <a:rPr lang="ru-RU" sz="1800" b="1" dirty="0">
                <a:solidFill>
                  <a:srgbClr val="002060"/>
                </a:solidFill>
                <a:latin typeface="Montserrat Black" panose="020B0604020202020204" charset="-52"/>
              </a:rPr>
              <a:t>месту закрепления за ними жилых помещений, либо месту включения их в списки учета нуждающихся в улучшении жилищных условий, либо месту первоначального приобретения статуса детей-сирот или статуса детей, оставшихся без попечения </a:t>
            </a:r>
            <a:r>
              <a:rPr lang="ru-RU" sz="1800" b="1" dirty="0" smtClean="0">
                <a:solidFill>
                  <a:srgbClr val="002060"/>
                </a:solidFill>
                <a:latin typeface="Montserrat Black" panose="020B0604020202020204" charset="-52"/>
              </a:rPr>
              <a:t>родителей</a:t>
            </a: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800" b="1" dirty="0">
              <a:solidFill>
                <a:srgbClr val="002060"/>
              </a:solidFill>
              <a:latin typeface="Montserrat Black" panose="020B0604020202020204" charset="-52"/>
            </a:endParaRP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800" b="1" dirty="0">
              <a:solidFill>
                <a:srgbClr val="002060"/>
              </a:solidFill>
              <a:latin typeface="Montserrat Black" panose="020B0604020202020204" charset="-52"/>
            </a:endParaRP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Montserrat Black" panose="020B0604020202020204" charset="-52"/>
              </a:rPr>
              <a:t>определение </a:t>
            </a:r>
            <a:r>
              <a:rPr lang="ru-RU" sz="18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формы уведомления </a:t>
            </a:r>
            <a:r>
              <a:rPr lang="ru-RU" sz="1800" b="1" dirty="0">
                <a:solidFill>
                  <a:srgbClr val="002060"/>
                </a:solidFill>
                <a:latin typeface="Montserrat Black" panose="020B0604020202020204" charset="-52"/>
              </a:rPr>
              <a:t>иными организациями, индивидуальными предпринимателями, осуществляющими образовательную </a:t>
            </a:r>
            <a:r>
              <a:rPr lang="ru-RU" sz="1800" b="1" dirty="0" smtClean="0">
                <a:solidFill>
                  <a:srgbClr val="002060"/>
                </a:solidFill>
                <a:latin typeface="Montserrat Black" panose="020B0604020202020204" charset="-52"/>
              </a:rPr>
              <a:t>деятельность,</a:t>
            </a:r>
            <a:endParaRPr lang="ru-RU" sz="1800" b="1" dirty="0">
              <a:solidFill>
                <a:srgbClr val="002060"/>
              </a:solidFill>
              <a:latin typeface="Montserrat Black" panose="020B0604020202020204" charset="-52"/>
            </a:endParaRP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Montserrat Black" panose="020B0604020202020204" charset="-52"/>
              </a:rPr>
              <a:t>структурного </a:t>
            </a:r>
            <a:r>
              <a:rPr lang="ru-RU" sz="1800" b="1" dirty="0">
                <a:solidFill>
                  <a:srgbClr val="002060"/>
                </a:solidFill>
                <a:latin typeface="Montserrat Black" panose="020B0604020202020204" charset="-52"/>
              </a:rPr>
              <a:t>подразделения местного </a:t>
            </a:r>
            <a:r>
              <a:rPr lang="ru-RU" sz="1800" b="1" dirty="0" smtClean="0">
                <a:solidFill>
                  <a:srgbClr val="002060"/>
                </a:solidFill>
                <a:latin typeface="Montserrat Black" panose="020B0604020202020204" charset="-52"/>
              </a:rPr>
              <a:t>исполкома </a:t>
            </a:r>
            <a:r>
              <a:rPr lang="ru-RU" sz="1800" b="1" dirty="0">
                <a:solidFill>
                  <a:srgbClr val="002060"/>
                </a:solidFill>
                <a:latin typeface="Montserrat Black" panose="020B0604020202020204" charset="-52"/>
              </a:rPr>
              <a:t>об осуществлении (прекращении) образовательной деятельности, порядка направления уведомления и порядка учета таких </a:t>
            </a:r>
            <a:r>
              <a:rPr lang="ru-RU" sz="1800" b="1" dirty="0" smtClean="0">
                <a:solidFill>
                  <a:srgbClr val="002060"/>
                </a:solidFill>
                <a:latin typeface="Montserrat Black" panose="020B0604020202020204" charset="-52"/>
              </a:rPr>
              <a:t>уведомлений</a:t>
            </a:r>
            <a:endParaRPr lang="ru-RU" sz="1800" b="1" dirty="0">
              <a:solidFill>
                <a:srgbClr val="002060"/>
              </a:solidFill>
              <a:latin typeface="Montserrat Black" panose="020B060402020202020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65391" y="438483"/>
            <a:ext cx="32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/>
                <a:latin typeface="Montserrat Black" panose="00000A00000000000000" pitchFamily="2" charset="-52"/>
              </a:rPr>
              <a:t>7</a:t>
            </a:r>
            <a:endParaRPr lang="ru-RU" sz="16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7149" y="2005191"/>
            <a:ext cx="12209147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24013" y="1938576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376154" y="1012647"/>
            <a:ext cx="11456837" cy="69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ОСНОВНЫЕ НОВАЦИИ ЗАКОНА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17148" y="4274418"/>
            <a:ext cx="12209147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42" y="4181302"/>
            <a:ext cx="195089" cy="1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8974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146" y="355375"/>
            <a:ext cx="12209145" cy="504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800189" y="1763680"/>
            <a:ext cx="11161825" cy="16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выделение грантов иностранным гражданам на обучение </a:t>
            </a:r>
            <a:r>
              <a:rPr lang="ru-RU" sz="20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по образовательной программе подготовки лиц к поступлению в учреждения образования Республики Беларусь</a:t>
            </a:r>
            <a:r>
              <a:rPr lang="ru-RU" sz="20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(например, для </a:t>
            </a:r>
            <a:r>
              <a:rPr lang="ru-RU" sz="2000" b="1" i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целевой аудитории, перспективной для развития внешнеэкономических связей, из стран Азии, Африки и Латинской Америки)</a:t>
            </a:r>
            <a:endParaRPr lang="ru-RU" sz="2000" b="1" i="1" dirty="0">
              <a:solidFill>
                <a:srgbClr val="A50021"/>
              </a:solidFill>
              <a:latin typeface="Montserrat" panose="00000500000000000000" pitchFamily="2" charset="-52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65391" y="438483"/>
            <a:ext cx="32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/>
                <a:latin typeface="Montserrat Black" panose="00000A00000000000000" pitchFamily="2" charset="-52"/>
              </a:rPr>
              <a:t>8</a:t>
            </a:r>
            <a:endParaRPr lang="ru-RU" sz="16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724854" y="3817823"/>
            <a:ext cx="10925126" cy="16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дополнение перечня лиц, </a:t>
            </a: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имеющих преимущественное право при приеме в санаторные школы-интернаты, </a:t>
            </a:r>
            <a:r>
              <a:rPr lang="ru-RU" sz="20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категорией «дети-инвалиды» до 18 лет в целях их социальной поддержки </a:t>
            </a:r>
            <a:r>
              <a:rPr lang="ru-RU" sz="2000" b="1" i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(в настоящее время таким правом наделены дети-сироты и дети, оставшиеся без попечения родителей, дети, признанные находящимися в социально опасном положении, </a:t>
            </a:r>
            <a:r>
              <a:rPr lang="ru-RU" sz="2000" b="1" i="1" dirty="0" smtClean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и </a:t>
            </a:r>
            <a:r>
              <a:rPr lang="ru-RU" sz="2000" b="1" i="1" smtClean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иные категории лиц)</a:t>
            </a:r>
            <a:endParaRPr lang="ru-RU" sz="2000" i="1" dirty="0">
              <a:solidFill>
                <a:srgbClr val="002060"/>
              </a:solidFill>
              <a:latin typeface="Montserrat" panose="00000500000000000000" pitchFamily="2" charset="-52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582589"/>
            <a:ext cx="12209147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69273" y="3697983"/>
            <a:ext cx="12261273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38665" y="1521865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421349" y="3623860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376154" y="1012647"/>
            <a:ext cx="11456837" cy="69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ОСНОВНЫЕ НОВАЦИИ ЗАКОНА</a:t>
            </a:r>
          </a:p>
        </p:txBody>
      </p:sp>
    </p:spTree>
    <p:extLst>
      <p:ext uri="{BB962C8B-B14F-4D97-AF65-F5344CB8AC3E}">
        <p14:creationId xmlns:p14="http://schemas.microsoft.com/office/powerpoint/2010/main" val="110095975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146" y="355375"/>
            <a:ext cx="12209145" cy="504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800189" y="1830739"/>
            <a:ext cx="11161825" cy="125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предоставление логопедической помощи </a:t>
            </a:r>
            <a:r>
              <a:rPr lang="ru-RU" sz="24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детям с расстройствами аутистического </a:t>
            </a:r>
            <a:r>
              <a:rPr lang="ru-RU" sz="2400" b="1" dirty="0" smtClean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спектра</a:t>
            </a:r>
            <a:endParaRPr lang="ru-RU" sz="2400" b="1" i="1" dirty="0">
              <a:solidFill>
                <a:srgbClr val="002060"/>
              </a:solidFill>
              <a:latin typeface="Montserrat" panose="00000500000000000000" pitchFamily="2" charset="-52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63143" y="438483"/>
            <a:ext cx="426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/>
                <a:latin typeface="Montserrat Black" panose="00000A00000000000000" pitchFamily="2" charset="-52"/>
              </a:rPr>
              <a:t>9</a:t>
            </a:r>
            <a:endParaRPr lang="ru-RU" sz="16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783043" y="3378916"/>
            <a:ext cx="10925126" cy="16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Montserrat Black" panose="00000A00000000000000" pitchFamily="2" charset="-52"/>
                <a:cs typeface="Times New Roman" pitchFamily="18" charset="0"/>
              </a:rPr>
              <a:t>освобождение учащихся </a:t>
            </a:r>
            <a:r>
              <a:rPr lang="ru-RU" sz="24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от итоговых испытаний по завершении обучения на III ступени общего среднего образования по медицинским основаниям</a:t>
            </a:r>
            <a:endParaRPr lang="ru-RU" sz="2400" i="1" dirty="0">
              <a:solidFill>
                <a:srgbClr val="A50021"/>
              </a:solidFill>
              <a:latin typeface="Montserrat" panose="00000500000000000000" pitchFamily="2" charset="-52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643469"/>
            <a:ext cx="12209147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7146" y="3216818"/>
            <a:ext cx="12261273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38665" y="1578702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438664" y="3156094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783042" y="4782403"/>
            <a:ext cx="11178971" cy="194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введение нового вида социально-педагогического учреждения — «детский дом при монастыре» </a:t>
            </a:r>
            <a:r>
              <a:rPr lang="ru-RU" sz="2400" b="1" i="1" dirty="0">
                <a:solidFill>
                  <a:srgbClr val="002060"/>
                </a:solidFill>
                <a:latin typeface="Montserrat" panose="00000500000000000000" pitchFamily="2" charset="-52"/>
                <a:cs typeface="Times New Roman" pitchFamily="18" charset="0"/>
              </a:rPr>
              <a:t>(в целях приведения Кодекса в соответствие с Законом Республики Беларусь от 30 декабря 2023 г. «Об изменении законов по вопросам деятельности религиозных организаций»)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7146" y="4687814"/>
            <a:ext cx="12261273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8664" y="4627090"/>
            <a:ext cx="193963" cy="1939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6D830EF9-9ED6-41B1-A307-9DFD4AB66CDE}"/>
              </a:ext>
            </a:extLst>
          </p:cNvPr>
          <p:cNvSpPr txBox="1">
            <a:spLocks/>
          </p:cNvSpPr>
          <p:nvPr/>
        </p:nvSpPr>
        <p:spPr bwMode="auto">
          <a:xfrm>
            <a:off x="376154" y="1012647"/>
            <a:ext cx="11456837" cy="69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>
                <a:solidFill>
                  <a:srgbClr val="A50021"/>
                </a:solidFill>
                <a:latin typeface="Montserrat Black" panose="00000A00000000000000" pitchFamily="2" charset="-52"/>
                <a:cs typeface="Times New Roman" pitchFamily="18" charset="0"/>
              </a:rPr>
              <a:t>ОСНОВНЫЕ НОВАЦИИ ЗАКОНА</a:t>
            </a:r>
          </a:p>
        </p:txBody>
      </p:sp>
    </p:spTree>
    <p:extLst>
      <p:ext uri="{BB962C8B-B14F-4D97-AF65-F5344CB8AC3E}">
        <p14:creationId xmlns:p14="http://schemas.microsoft.com/office/powerpoint/2010/main" val="239968291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1682</TotalTime>
  <Words>608</Words>
  <Application>Microsoft Office PowerPoint</Application>
  <PresentationFormat>Широкоэкранный</PresentationFormat>
  <Paragraphs>51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Calibri Light</vt:lpstr>
      <vt:lpstr>Calibri</vt:lpstr>
      <vt:lpstr>Montserrat Black</vt:lpstr>
      <vt:lpstr>Times New Roman</vt:lpstr>
      <vt:lpstr>Montserrat</vt:lpstr>
      <vt:lpstr>Arial</vt:lpstr>
      <vt:lpstr>Тема Office</vt:lpstr>
      <vt:lpstr>Презентация PowerPoint</vt:lpstr>
      <vt:lpstr>КОДЕКС РЕСПУБЛИКИ БЕЛАРУСЬ ОБ ОБРАЗОВАНИИ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Nadezda</dc:creator>
  <cp:lastModifiedBy>Герловская Р.П.</cp:lastModifiedBy>
  <cp:revision>204</cp:revision>
  <cp:lastPrinted>2025-01-11T12:00:25Z</cp:lastPrinted>
  <dcterms:created xsi:type="dcterms:W3CDTF">2019-10-01T06:49:34Z</dcterms:created>
  <dcterms:modified xsi:type="dcterms:W3CDTF">2025-01-14T07:16:59Z</dcterms:modified>
</cp:coreProperties>
</file>